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0" r:id="rId5"/>
    <p:sldId id="257" r:id="rId6"/>
    <p:sldId id="264" r:id="rId7"/>
    <p:sldId id="262" r:id="rId8"/>
    <p:sldId id="266" r:id="rId9"/>
    <p:sldId id="267" r:id="rId10"/>
    <p:sldId id="272" r:id="rId11"/>
    <p:sldId id="271" r:id="rId12"/>
    <p:sldId id="270" r:id="rId13"/>
    <p:sldId id="261" r:id="rId14"/>
    <p:sldId id="265" r:id="rId15"/>
    <p:sldId id="268" r:id="rId16"/>
    <p:sldId id="273" r:id="rId17"/>
    <p:sldId id="269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7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75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9888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62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685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647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7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8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3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5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2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9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B9625-2655-49DD-93D2-64201EA2B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09847"/>
            <a:ext cx="3962400" cy="2895600"/>
          </a:xfrm>
        </p:spPr>
        <p:txBody>
          <a:bodyPr anchor="b">
            <a:normAutofit/>
          </a:bodyPr>
          <a:lstStyle/>
          <a:p>
            <a:pPr algn="l"/>
            <a:r>
              <a:rPr lang="en-IE">
                <a:solidFill>
                  <a:schemeClr val="tx2"/>
                </a:solidFill>
              </a:rPr>
              <a:t>Irlanda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7652B-80AA-4277-B79F-D7607F4E0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34047"/>
            <a:ext cx="3962399" cy="1810740"/>
          </a:xfrm>
        </p:spPr>
        <p:txBody>
          <a:bodyPr anchor="t">
            <a:normAutofit/>
          </a:bodyPr>
          <a:lstStyle/>
          <a:p>
            <a:pPr algn="l"/>
            <a:r>
              <a:rPr lang="en-IE" sz="2200" dirty="0">
                <a:solidFill>
                  <a:schemeClr val="tx2"/>
                </a:solidFill>
              </a:rPr>
              <a:t>Mercado de TI</a:t>
            </a:r>
          </a:p>
          <a:p>
            <a:pPr algn="l"/>
            <a:r>
              <a:rPr lang="en-IE" sz="2200" dirty="0" err="1">
                <a:solidFill>
                  <a:schemeClr val="tx2"/>
                </a:solidFill>
              </a:rPr>
              <a:t>Profissionalizacao</a:t>
            </a:r>
            <a:r>
              <a:rPr lang="en-IE" sz="2200" dirty="0">
                <a:solidFill>
                  <a:schemeClr val="tx2"/>
                </a:solidFill>
              </a:rPr>
              <a:t> </a:t>
            </a:r>
          </a:p>
          <a:p>
            <a:pPr algn="l"/>
            <a:r>
              <a:rPr lang="en-IE" sz="2200" dirty="0">
                <a:solidFill>
                  <a:schemeClr val="tx2"/>
                </a:solidFill>
              </a:rPr>
              <a:t>e </a:t>
            </a:r>
            <a:r>
              <a:rPr lang="en-IE" sz="2200" dirty="0" err="1">
                <a:solidFill>
                  <a:schemeClr val="tx2"/>
                </a:solidFill>
              </a:rPr>
              <a:t>aspectos</a:t>
            </a:r>
            <a:r>
              <a:rPr lang="en-IE" sz="2200" dirty="0">
                <a:solidFill>
                  <a:schemeClr val="tx2"/>
                </a:solidFill>
              </a:rPr>
              <a:t> </a:t>
            </a:r>
            <a:r>
              <a:rPr lang="en-IE" sz="2200" dirty="0" err="1">
                <a:solidFill>
                  <a:schemeClr val="tx2"/>
                </a:solidFill>
              </a:rPr>
              <a:t>gerais</a:t>
            </a:r>
            <a:endParaRPr lang="en-GB" sz="2200" dirty="0">
              <a:solidFill>
                <a:schemeClr val="tx2"/>
              </a:solidFill>
            </a:endParaRPr>
          </a:p>
        </p:txBody>
      </p:sp>
      <p:pic>
        <p:nvPicPr>
          <p:cNvPr id="1026" name="Picture 2" descr="Irish Flag Waving in Wind Stock Footage Video (100% Royalty-free)  1024027853 | Shutterstock">
            <a:extLst>
              <a:ext uri="{FF2B5EF4-FFF2-40B4-BE49-F238E27FC236}">
                <a16:creationId xmlns:a16="http://schemas.microsoft.com/office/drawing/2014/main" id="{3BF05D6E-6779-41F7-A052-83237855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557" y="1167834"/>
            <a:ext cx="6402214" cy="35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21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A47-3E7A-4307-BF5F-99233DFB6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0" y="38100"/>
            <a:ext cx="8596668" cy="1320800"/>
          </a:xfrm>
        </p:spPr>
        <p:txBody>
          <a:bodyPr/>
          <a:lstStyle/>
          <a:p>
            <a:pPr algn="r"/>
            <a:r>
              <a:rPr lang="en-GB" dirty="0">
                <a:solidFill>
                  <a:srgbClr val="002060"/>
                </a:solidFill>
              </a:rPr>
              <a:t>https://www.cyberireland.ie/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E7DB-FD95-440D-8C81-E5089264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08A5A0-C626-43B2-843D-DFC9BDFD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438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3C596-90C1-4D2F-B731-97B172C09F75}"/>
              </a:ext>
            </a:extLst>
          </p:cNvPr>
          <p:cNvSpPr txBox="1"/>
          <p:nvPr/>
        </p:nvSpPr>
        <p:spPr>
          <a:xfrm>
            <a:off x="9753600" y="930938"/>
            <a:ext cx="2438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0" i="0" dirty="0">
                <a:solidFill>
                  <a:srgbClr val="002060"/>
                </a:solidFill>
                <a:effectLst/>
                <a:latin typeface="Roboto" panose="020B0604020202020204" pitchFamily="2" charset="0"/>
              </a:rPr>
              <a:t>An incredible 80 organisations have already signed up to become members of Ireland’s Cyber Security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5502A-A8DC-49D3-B6D0-51D2FD875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15556" r="68646" b="65185"/>
          <a:stretch/>
        </p:blipFill>
        <p:spPr>
          <a:xfrm>
            <a:off x="0" y="0"/>
            <a:ext cx="3568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4AC6-3B7B-457E-ABA5-38497CC0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Fintech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CB957-9579-47B8-873F-4F1F40124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B42755-CA5C-4444-96A0-B2FA76EF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792371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0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1983-D08D-4616-B7B5-A0E66C4B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9828E-E124-4108-9C33-C29DC8BC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A1B2-E0D6-4E6A-8C67-11CB8DF6A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81" t="24813" r="34966" b="15231"/>
          <a:stretch/>
        </p:blipFill>
        <p:spPr>
          <a:xfrm>
            <a:off x="2298701" y="0"/>
            <a:ext cx="6070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6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964D-6703-4020-AAF1-EB710403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Corporate tax rates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E989-9C33-46AB-BA25-AC06C8EC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9F7B4-4329-4649-892D-7326656E7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3" t="26207" r="7844" b="10394"/>
          <a:stretch/>
        </p:blipFill>
        <p:spPr>
          <a:xfrm>
            <a:off x="518160" y="1401586"/>
            <a:ext cx="10703877" cy="4958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12332-06D4-4999-93E7-6A2BFBBFBA03}"/>
              </a:ext>
            </a:extLst>
          </p:cNvPr>
          <p:cNvSpPr txBox="1"/>
          <p:nvPr/>
        </p:nvSpPr>
        <p:spPr>
          <a:xfrm>
            <a:off x="0" y="6492240"/>
            <a:ext cx="803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Source: https://www.idaireland.com/invest-in-ireland/ireland-corporate-tax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D4E67-4FA2-4BD5-AC04-8EFBE0D84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4" t="23448" r="20612" b="6973"/>
          <a:stretch/>
        </p:blipFill>
        <p:spPr>
          <a:xfrm>
            <a:off x="7988300" y="-12700"/>
            <a:ext cx="4203700" cy="53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3256-51CC-4978-861B-249B9EDB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77FC-30C4-4A58-ACB4-5056D7C7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B503D-F11F-41A8-9222-4D523EAA4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6" t="25606" r="16541" b="7880"/>
          <a:stretch/>
        </p:blipFill>
        <p:spPr>
          <a:xfrm>
            <a:off x="409398" y="365760"/>
            <a:ext cx="11373203" cy="62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EBD-1F8A-4E6C-8DA4-051B8EEC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Industrias</a:t>
            </a:r>
            <a:r>
              <a:rPr lang="en-IE" dirty="0"/>
              <a:t> </a:t>
            </a:r>
            <a:r>
              <a:rPr lang="en-IE" dirty="0" err="1"/>
              <a:t>farmaceuticas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28B0-1039-49F7-8FAC-C9C7138C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70E7C-A776-4380-A7D7-3273EC600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16667" r="20000" b="6111"/>
          <a:stretch/>
        </p:blipFill>
        <p:spPr>
          <a:xfrm>
            <a:off x="1562100" y="1562100"/>
            <a:ext cx="7416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07C6-2C0A-4001-9A83-E6D4B109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324166" cy="1320800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regularfont"/>
              </a:rPr>
              <a:t>Top Information Technology(IT) companies in Ireland</a:t>
            </a:r>
            <a:br>
              <a:rPr lang="en-GB" b="0" i="0" dirty="0">
                <a:solidFill>
                  <a:srgbClr val="000000"/>
                </a:solidFill>
                <a:effectLst/>
                <a:latin typeface="regularfont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4693-C6FD-41A6-A678-9CE207BF1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B7FDC-41B6-4822-A661-6011DF5AB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6" t="26554" r="36053" b="9269"/>
          <a:stretch/>
        </p:blipFill>
        <p:spPr>
          <a:xfrm>
            <a:off x="1841500" y="1270000"/>
            <a:ext cx="7645400" cy="54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B757-8DAE-4932-AD2E-D25FA3C6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047B-B45A-450F-9F12-FF382B378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FAEC3-872F-4D84-B072-36BFBC000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6" t="20741" r="17813" b="7408"/>
          <a:stretch/>
        </p:blipFill>
        <p:spPr>
          <a:xfrm>
            <a:off x="246855" y="0"/>
            <a:ext cx="9027147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2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25A7-6E78-44D8-A532-0A2822BD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3D17C-028D-4C50-BEA7-258F8A09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8D0F3-BC39-47E8-9BC8-23FF4D049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3" t="24444" r="21711" b="20370"/>
          <a:stretch/>
        </p:blipFill>
        <p:spPr>
          <a:xfrm>
            <a:off x="677334" y="609600"/>
            <a:ext cx="8817081" cy="4699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6B45C-C528-4726-A914-7AEFC13464F9}"/>
              </a:ext>
            </a:extLst>
          </p:cNvPr>
          <p:cNvSpPr txBox="1">
            <a:spLocks/>
          </p:cNvSpPr>
          <p:nvPr/>
        </p:nvSpPr>
        <p:spPr>
          <a:xfrm>
            <a:off x="667636" y="5538789"/>
            <a:ext cx="8596668" cy="1116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https://www.glassdoor.com.br/Sal%C3%A1rios/dublin-dublin-sal%C3%A1rio-SRCH_IL.0,6_IM1052_KO7,13.htm</a:t>
            </a:r>
          </a:p>
          <a:p>
            <a:r>
              <a:rPr lang="en-GB" dirty="0"/>
              <a:t>https://www.payscale.com/research/IE/Job=Information_Technology_(IT)_Consultant/Salary</a:t>
            </a:r>
          </a:p>
        </p:txBody>
      </p:sp>
    </p:spTree>
    <p:extLst>
      <p:ext uri="{BB962C8B-B14F-4D97-AF65-F5344CB8AC3E}">
        <p14:creationId xmlns:p14="http://schemas.microsoft.com/office/powerpoint/2010/main" val="207078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3E8B-D183-422E-A3E7-71BC041F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64313-E543-4D27-A264-2504BC99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1D08-8D20-496E-A050-0B24708C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6" t="19629" r="52083" b="11908"/>
          <a:stretch/>
        </p:blipFill>
        <p:spPr>
          <a:xfrm>
            <a:off x="2378833" y="304799"/>
            <a:ext cx="5193669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0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8705E2-53ED-411F-9A52-388D755A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Educacao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E4F00-F511-40AC-A16F-865563E21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2" t="48817" r="20874" b="28578"/>
          <a:stretch/>
        </p:blipFill>
        <p:spPr>
          <a:xfrm>
            <a:off x="985968" y="2295816"/>
            <a:ext cx="8288033" cy="19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9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5AB8-8967-4785-AC6C-BB180A6E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6C6A-F57F-444E-9A02-FF78F44C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D6B6-AC34-40AC-9153-F58532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0" t="28427" r="19762" b="12950"/>
          <a:stretch/>
        </p:blipFill>
        <p:spPr>
          <a:xfrm>
            <a:off x="838200" y="372902"/>
            <a:ext cx="10515600" cy="56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9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4F06-70A5-438F-96F1-04A6A0EB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EB87-70DA-42F7-9F61-32C2D2F25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DEA85-DEF7-4760-ADA9-9F0BA1655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7" t="24663" r="12240" b="6359"/>
          <a:stretch/>
        </p:blipFill>
        <p:spPr>
          <a:xfrm>
            <a:off x="838200" y="364500"/>
            <a:ext cx="10661816" cy="57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6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0B31-AA9F-4998-A4B1-5CAF061E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Competitividade</a:t>
            </a:r>
            <a:r>
              <a:rPr lang="en-GB" dirty="0"/>
              <a:t> &amp; </a:t>
            </a:r>
            <a:r>
              <a:rPr lang="en-GB" dirty="0" err="1"/>
              <a:t>Produtividade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0321D-2DC5-47AF-AB89-0C6D95A6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26" t="25222" r="16989" b="18640"/>
          <a:stretch/>
        </p:blipFill>
        <p:spPr>
          <a:xfrm>
            <a:off x="739906" y="1350536"/>
            <a:ext cx="10712188" cy="5005069"/>
          </a:xfrm>
        </p:spPr>
      </p:pic>
    </p:spTree>
    <p:extLst>
      <p:ext uri="{BB962C8B-B14F-4D97-AF65-F5344CB8AC3E}">
        <p14:creationId xmlns:p14="http://schemas.microsoft.com/office/powerpoint/2010/main" val="365035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6CB20-0195-44F5-9CF9-B458E7F2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Track Record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894F70-1B8E-4716-BD3D-088AE0F9C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28" t="37548" r="24108" b="12644"/>
          <a:stretch/>
        </p:blipFill>
        <p:spPr>
          <a:xfrm>
            <a:off x="720912" y="843065"/>
            <a:ext cx="8803156" cy="41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CE5F-E349-495E-B688-B4B49FB0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2C126EE-F620-4C2F-A30D-DC81A62F1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90" y="27712"/>
            <a:ext cx="6497310" cy="6830288"/>
          </a:xfrm>
        </p:spPr>
      </p:pic>
    </p:spTree>
    <p:extLst>
      <p:ext uri="{BB962C8B-B14F-4D97-AF65-F5344CB8AC3E}">
        <p14:creationId xmlns:p14="http://schemas.microsoft.com/office/powerpoint/2010/main" val="236499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DCA2-B35C-4C3F-972A-1A7D2DD1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3CFE094-D548-46D3-A5C8-4C2A7584D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541000" cy="6864253"/>
          </a:xfrm>
        </p:spPr>
      </p:pic>
    </p:spTree>
    <p:extLst>
      <p:ext uri="{BB962C8B-B14F-4D97-AF65-F5344CB8AC3E}">
        <p14:creationId xmlns:p14="http://schemas.microsoft.com/office/powerpoint/2010/main" val="321221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8E21-F204-43ED-91DE-1564FA6A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9F31D37-6D54-41E2-A3C0-48D58D269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7878445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1228</TotalTime>
  <Words>120</Words>
  <Application>Microsoft Office PowerPoint</Application>
  <PresentationFormat>Widescreen</PresentationFormat>
  <Paragraphs>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regularfont</vt:lpstr>
      <vt:lpstr>Roboto</vt:lpstr>
      <vt:lpstr>Trebuchet MS</vt:lpstr>
      <vt:lpstr>Wingdings 3</vt:lpstr>
      <vt:lpstr>Facet</vt:lpstr>
      <vt:lpstr>Irlanda</vt:lpstr>
      <vt:lpstr>Educacao</vt:lpstr>
      <vt:lpstr>PowerPoint Presentation</vt:lpstr>
      <vt:lpstr>PowerPoint Presentation</vt:lpstr>
      <vt:lpstr>Competitividade &amp; Produtividade</vt:lpstr>
      <vt:lpstr>Track Record</vt:lpstr>
      <vt:lpstr>PowerPoint Presentation</vt:lpstr>
      <vt:lpstr>PowerPoint Presentation</vt:lpstr>
      <vt:lpstr>PowerPoint Presentation</vt:lpstr>
      <vt:lpstr>https://www.cyberireland.ie/</vt:lpstr>
      <vt:lpstr>Fintech</vt:lpstr>
      <vt:lpstr>PowerPoint Presentation</vt:lpstr>
      <vt:lpstr>Corporate tax rates</vt:lpstr>
      <vt:lpstr>PowerPoint Presentation</vt:lpstr>
      <vt:lpstr>Industrias farmaceuticas</vt:lpstr>
      <vt:lpstr>Top Information Technology(IT) companies in Ireland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Mendanha .</dc:creator>
  <cp:lastModifiedBy>Bruno Mendanha .</cp:lastModifiedBy>
  <cp:revision>19</cp:revision>
  <dcterms:created xsi:type="dcterms:W3CDTF">2021-05-20T16:10:04Z</dcterms:created>
  <dcterms:modified xsi:type="dcterms:W3CDTF">2021-05-21T12:38:07Z</dcterms:modified>
</cp:coreProperties>
</file>